
<file path=[Content_Types].xml><?xml version="1.0" encoding="utf-8"?>
<Types xmlns="http://schemas.openxmlformats.org/package/2006/content-types">
  <Override PartName="/ppt/slides/slide3.xml" ContentType="application/vnd.openxmlformats-officedocument.presentationml.slide+xml"/>
  <Default Extension="jpeg" ContentType="image/jpeg"/>
  <Override PartName="/ppt/slideLayouts/slideLayout6.xml" ContentType="application/vnd.openxmlformats-officedocument.presentationml.slideLayout+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ppt/slideLayouts/slideLayout13.xml" ContentType="application/vnd.openxmlformats-officedocument.presentationml.slideLayout+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89" r:id="rId2"/>
    <p:sldId id="290" r:id="rId3"/>
    <p:sldId id="291" r:id="rId4"/>
  </p:sldIdLst>
  <p:sldSz cx="9144000" cy="6858000" type="screen4x3"/>
  <p:notesSz cx="6858000" cy="9144000"/>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99FF"/>
    <a:srgbClr val="FFFF99"/>
    <a:srgbClr val="33669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2" d="100"/>
          <a:sy n="92" d="100"/>
        </p:scale>
        <p:origin x="-1240" y="-5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7921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038600" cy="2147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76688"/>
            <a:ext cx="4038600" cy="214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29600" cy="4449763"/>
          </a:xfrm>
        </p:spPr>
        <p:txBody>
          <a:bodyPr/>
          <a:lstStyle/>
          <a:p>
            <a:pPr lvl="0"/>
            <a:r>
              <a:rPr lang="en-US" noProof="0" smtClean="0"/>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1143000"/>
            <a:ext cx="9144000" cy="152400"/>
          </a:xfrm>
          <a:prstGeom prst="rect">
            <a:avLst/>
          </a:prstGeom>
          <a:solidFill>
            <a:srgbClr val="336699"/>
          </a:solidFill>
          <a:ln w="9525">
            <a:noFill/>
            <a:miter lim="800000"/>
            <a:headEnd/>
            <a:tailEnd/>
          </a:ln>
          <a:effectLst/>
        </p:spPr>
        <p:txBody>
          <a:bodyPr wrap="none" anchor="ctr"/>
          <a:lstStyle/>
          <a:p>
            <a:pPr>
              <a:defRPr/>
            </a:pPr>
            <a:endParaRPr lang="en-US"/>
          </a:p>
        </p:txBody>
      </p:sp>
      <p:sp>
        <p:nvSpPr>
          <p:cNvPr id="1033" name="Text Box 9"/>
          <p:cNvSpPr txBox="1">
            <a:spLocks noChangeArrowheads="1"/>
          </p:cNvSpPr>
          <p:nvPr/>
        </p:nvSpPr>
        <p:spPr bwMode="auto">
          <a:xfrm>
            <a:off x="228600" y="609600"/>
            <a:ext cx="5943600" cy="381000"/>
          </a:xfrm>
          <a:prstGeom prst="rect">
            <a:avLst/>
          </a:prstGeom>
          <a:noFill/>
          <a:ln w="9525">
            <a:noFill/>
            <a:miter lim="800000"/>
            <a:headEnd/>
            <a:tailEnd/>
          </a:ln>
          <a:effectLst/>
        </p:spPr>
        <p:txBody>
          <a:bodyPr>
            <a:spAutoFit/>
          </a:bodyPr>
          <a:lstStyle/>
          <a:p>
            <a:pPr>
              <a:spcBef>
                <a:spcPct val="50000"/>
              </a:spcBef>
              <a:defRPr/>
            </a:pPr>
            <a:endParaRPr lang="en-US" sz="2800" b="1"/>
          </a:p>
        </p:txBody>
      </p:sp>
      <p:sp>
        <p:nvSpPr>
          <p:cNvPr id="1029" name="Rectangle 11"/>
          <p:cNvSpPr>
            <a:spLocks noGrp="1" noChangeArrowheads="1"/>
          </p:cNvSpPr>
          <p:nvPr>
            <p:ph type="title"/>
          </p:nvPr>
        </p:nvSpPr>
        <p:spPr bwMode="auto">
          <a:xfrm>
            <a:off x="457200" y="274638"/>
            <a:ext cx="5867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2"/>
          <p:cNvSpPr>
            <a:spLocks noGrp="1" noChangeArrowheads="1"/>
          </p:cNvSpPr>
          <p:nvPr>
            <p:ph type="body" idx="1"/>
          </p:nvPr>
        </p:nvSpPr>
        <p:spPr bwMode="auto">
          <a:xfrm>
            <a:off x="457200" y="1676400"/>
            <a:ext cx="82296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7" name="Gruppo 6"/>
          <p:cNvGrpSpPr/>
          <p:nvPr userDrawn="1"/>
        </p:nvGrpSpPr>
        <p:grpSpPr>
          <a:xfrm>
            <a:off x="6908800" y="215900"/>
            <a:ext cx="1973262" cy="663575"/>
            <a:chOff x="6908800" y="215900"/>
            <a:chExt cx="1973262" cy="663575"/>
          </a:xfrm>
        </p:grpSpPr>
        <p:pic>
          <p:nvPicPr>
            <p:cNvPr id="8" name="Immagine 7" descr="Logo_MD.jpg"/>
            <p:cNvPicPr>
              <a:picLocks noChangeAspect="1"/>
            </p:cNvPicPr>
            <p:nvPr userDrawn="1"/>
          </p:nvPicPr>
          <p:blipFill>
            <a:blip r:embed="rId15"/>
            <a:srcRect b="6336"/>
            <a:stretch>
              <a:fillRect/>
            </a:stretch>
          </p:blipFill>
          <p:spPr>
            <a:xfrm>
              <a:off x="6908800" y="215900"/>
              <a:ext cx="1973262" cy="644472"/>
            </a:xfrm>
            <a:prstGeom prst="rect">
              <a:avLst/>
            </a:prstGeom>
          </p:spPr>
        </p:pic>
        <p:pic>
          <p:nvPicPr>
            <p:cNvPr id="9" name="Picture 7" descr="MDCLectureEssential"/>
            <p:cNvPicPr>
              <a:picLocks noChangeAspect="1" noChangeArrowheads="1"/>
            </p:cNvPicPr>
            <p:nvPr/>
          </p:nvPicPr>
          <p:blipFill>
            <a:blip r:embed="rId16" cstate="print"/>
            <a:srcRect l="39008" t="73767" r="8043" b="8087"/>
            <a:stretch>
              <a:fillRect/>
            </a:stretch>
          </p:blipFill>
          <p:spPr bwMode="auto">
            <a:xfrm>
              <a:off x="7572375" y="733425"/>
              <a:ext cx="1254125" cy="14605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Substudy</a:t>
            </a:r>
            <a:endParaRPr lang="en-US" dirty="0"/>
          </a:p>
        </p:txBody>
      </p:sp>
      <p:sp>
        <p:nvSpPr>
          <p:cNvPr id="3" name="Content Placeholder 2"/>
          <p:cNvSpPr>
            <a:spLocks noGrp="1"/>
          </p:cNvSpPr>
          <p:nvPr>
            <p:ph idx="1"/>
          </p:nvPr>
        </p:nvSpPr>
        <p:spPr>
          <a:xfrm>
            <a:off x="457200" y="2895600"/>
            <a:ext cx="8458200" cy="3581400"/>
          </a:xfrm>
        </p:spPr>
        <p:txBody>
          <a:bodyPr/>
          <a:lstStyle/>
          <a:p>
            <a:pPr>
              <a:buNone/>
            </a:pPr>
            <a:r>
              <a:rPr lang="en-US" b="1" dirty="0" smtClean="0"/>
              <a:t>Objective</a:t>
            </a:r>
          </a:p>
          <a:p>
            <a:r>
              <a:rPr lang="en-US" sz="1800" dirty="0" smtClean="0"/>
              <a:t>To determine if myocardial viability confers a survival advantage in CABG patients with CAD and LV function</a:t>
            </a:r>
          </a:p>
          <a:p>
            <a:endParaRPr lang="en-US" dirty="0" smtClean="0"/>
          </a:p>
          <a:p>
            <a:pPr>
              <a:buNone/>
            </a:pPr>
            <a:r>
              <a:rPr lang="en-US" b="1" dirty="0" smtClean="0"/>
              <a:t>Study Design</a:t>
            </a:r>
          </a:p>
          <a:p>
            <a:pPr marL="0" lvl="0" indent="0">
              <a:spcBef>
                <a:spcPct val="0"/>
              </a:spcBef>
            </a:pPr>
            <a:r>
              <a:rPr lang="en-US" dirty="0" smtClean="0">
                <a:latin typeface="Arial" pitchFamily="34" charset="0"/>
                <a:ea typeface="OTNEJMQuadraat"/>
                <a:cs typeface="OTNEJMQuadraat"/>
              </a:rPr>
              <a:t>    </a:t>
            </a:r>
            <a:r>
              <a:rPr lang="en-US" sz="1800" dirty="0" smtClean="0">
                <a:latin typeface="Arial" pitchFamily="34" charset="0"/>
                <a:ea typeface="OTNEJMQuadraat"/>
                <a:cs typeface="OTNEJMQuadraat"/>
              </a:rPr>
              <a:t>Multicenter, </a:t>
            </a:r>
            <a:r>
              <a:rPr lang="en-US" sz="1800" dirty="0" err="1" smtClean="0">
                <a:latin typeface="Arial" pitchFamily="34" charset="0"/>
                <a:ea typeface="OTNEJMQuadraat"/>
                <a:cs typeface="OTNEJMQuadraat"/>
              </a:rPr>
              <a:t>nonblinded</a:t>
            </a:r>
            <a:r>
              <a:rPr lang="en-US" sz="1800" dirty="0" smtClean="0">
                <a:latin typeface="Arial" pitchFamily="34" charset="0"/>
                <a:ea typeface="OTNEJMQuadraat"/>
                <a:cs typeface="OTNEJMQuadraat"/>
              </a:rPr>
              <a:t>, randomized trial</a:t>
            </a:r>
            <a:endParaRPr lang="en-US" sz="1800" dirty="0" smtClean="0">
              <a:latin typeface="Arial" pitchFamily="34" charset="0"/>
            </a:endParaRPr>
          </a:p>
          <a:p>
            <a:pPr marL="0" lvl="0" indent="0" eaLnBrk="0" hangingPunct="0">
              <a:spcBef>
                <a:spcPct val="0"/>
              </a:spcBef>
            </a:pPr>
            <a:r>
              <a:rPr lang="en-US" sz="1800" dirty="0" smtClean="0">
                <a:latin typeface="Arial" pitchFamily="34" charset="0"/>
                <a:ea typeface="OTNEJMQuadraat"/>
                <a:cs typeface="OTNEJMQuadraat"/>
              </a:rPr>
              <a:t>    Substudy of the STICH Trial </a:t>
            </a:r>
            <a:endParaRPr lang="en-US" sz="1800" dirty="0" smtClean="0">
              <a:latin typeface="Arial" pitchFamily="34" charset="0"/>
            </a:endParaRPr>
          </a:p>
          <a:p>
            <a:pPr marL="0" lvl="0" indent="0" eaLnBrk="0" hangingPunct="0">
              <a:spcBef>
                <a:spcPct val="0"/>
              </a:spcBef>
            </a:pPr>
            <a:r>
              <a:rPr lang="en-US" sz="1800" dirty="0" smtClean="0">
                <a:latin typeface="Arial" pitchFamily="34" charset="0"/>
                <a:ea typeface="OTNEJMQuadraat"/>
                <a:cs typeface="OTNEJMQuadraat"/>
              </a:rPr>
              <a:t>    601 patients with CAD and LV dysfunction enrolled in the STICH trial</a:t>
            </a:r>
            <a:endParaRPr lang="en-US" sz="1800" dirty="0" smtClean="0">
              <a:latin typeface="Arial" pitchFamily="34" charset="0"/>
            </a:endParaRPr>
          </a:p>
          <a:p>
            <a:pPr marL="0" lvl="0" indent="0" eaLnBrk="0" hangingPunct="0">
              <a:spcBef>
                <a:spcPct val="0"/>
              </a:spcBef>
            </a:pPr>
            <a:r>
              <a:rPr lang="en-US" sz="1800" dirty="0" smtClean="0">
                <a:latin typeface="Arial" pitchFamily="34" charset="0"/>
                <a:ea typeface="Times New Roman" pitchFamily="18" charset="0"/>
                <a:cs typeface="Times New Roman" pitchFamily="18" charset="0"/>
              </a:rPr>
              <a:t>    Use of single-photon-emission computed tomography (SPECT) </a:t>
            </a:r>
          </a:p>
          <a:p>
            <a:pPr marL="0" lvl="0" indent="0" eaLnBrk="0" hangingPunct="0">
              <a:spcBef>
                <a:spcPct val="0"/>
              </a:spcBef>
            </a:pPr>
            <a:r>
              <a:rPr lang="en-US" sz="1800" dirty="0" smtClean="0">
                <a:latin typeface="Arial" pitchFamily="34" charset="0"/>
                <a:ea typeface="Times New Roman" pitchFamily="18" charset="0"/>
                <a:cs typeface="Times New Roman" pitchFamily="18" charset="0"/>
              </a:rPr>
              <a:t>    Dobutamine echocardiography, or both to assess myocardial viability </a:t>
            </a:r>
            <a:endParaRPr lang="en-US" sz="1800" dirty="0" smtClean="0">
              <a:latin typeface="Arial" pitchFamily="34" charset="0"/>
            </a:endParaRPr>
          </a:p>
          <a:p>
            <a:pPr>
              <a:buNone/>
            </a:pPr>
            <a:endParaRPr lang="en-US" sz="1800" dirty="0" smtClean="0"/>
          </a:p>
          <a:p>
            <a:endParaRPr lang="en-US" dirty="0"/>
          </a:p>
        </p:txBody>
      </p:sp>
      <p:sp>
        <p:nvSpPr>
          <p:cNvPr id="6" name="Title 1"/>
          <p:cNvSpPr txBox="1">
            <a:spLocks/>
          </p:cNvSpPr>
          <p:nvPr/>
        </p:nvSpPr>
        <p:spPr bwMode="auto">
          <a:xfrm>
            <a:off x="533400" y="1524000"/>
            <a:ext cx="8153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chemeClr val="tx2"/>
                </a:solidFill>
                <a:effectLst/>
                <a:uLnTx/>
                <a:uFillTx/>
                <a:latin typeface="+mj-lt"/>
                <a:ea typeface="+mj-ea"/>
                <a:cs typeface="+mj-cs"/>
              </a:rPr>
              <a:t>Influence of Myocardial Viability on Outcome in Patients with CAD and LV Function Undergoing Medical Therapy with and without Surgical Revascularization: Results of the STICH Trial</a:t>
            </a:r>
            <a:endParaRPr kumimoji="0" lang="en-US"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Substudy</a:t>
            </a:r>
            <a:endParaRPr lang="en-US" dirty="0"/>
          </a:p>
        </p:txBody>
      </p:sp>
      <p:sp>
        <p:nvSpPr>
          <p:cNvPr id="3" name="Content Placeholder 2"/>
          <p:cNvSpPr>
            <a:spLocks noGrp="1"/>
          </p:cNvSpPr>
          <p:nvPr>
            <p:ph idx="1"/>
          </p:nvPr>
        </p:nvSpPr>
        <p:spPr/>
        <p:txBody>
          <a:bodyPr/>
          <a:lstStyle/>
          <a:p>
            <a:pPr>
              <a:buNone/>
            </a:pPr>
            <a:r>
              <a:rPr lang="en-US" b="1" dirty="0" smtClean="0"/>
              <a:t>Results</a:t>
            </a:r>
          </a:p>
          <a:p>
            <a:r>
              <a:rPr lang="en-US" dirty="0" smtClean="0"/>
              <a:t>37% of patients with a viable myocardium died (HR, 0.64; 95% CI, 0.48 to 0.86; p=0.003); however, myocardial viability was not significantly related to mortality (p=0.21) </a:t>
            </a:r>
          </a:p>
          <a:p>
            <a:r>
              <a:rPr lang="en-US" dirty="0" smtClean="0"/>
              <a:t>51% of patients without a viable myocardium died</a:t>
            </a:r>
          </a:p>
          <a:p>
            <a:r>
              <a:rPr lang="en-US" dirty="0" smtClean="0"/>
              <a:t>The secondary endpoint of cardiovascular-related mortality was significantly lower in patients with viability on univariate analysis (5-year mortality 29% vs 43%; p=0.003) but not on multivariable analysis (p=0.34)</a:t>
            </a:r>
          </a:p>
          <a:p>
            <a:r>
              <a:rPr lang="en-US" dirty="0" smtClean="0"/>
              <a:t> The secondary combined endpoint of mortality plus cardiovascular-related hospitalization occurred less frequently in patients with viability (5-year events 63% vs 82%), even after adjustment (p&lt;0.001)</a:t>
            </a:r>
          </a:p>
          <a:p>
            <a:endParaRPr lang="en-US" b="1" dirty="0" smtClean="0"/>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STICH Substudy</a:t>
            </a:r>
            <a:endParaRPr lang="en-US" dirty="0"/>
          </a:p>
        </p:txBody>
      </p:sp>
      <p:sp>
        <p:nvSpPr>
          <p:cNvPr id="3" name="Content Placeholder 2"/>
          <p:cNvSpPr>
            <a:spLocks noGrp="1"/>
          </p:cNvSpPr>
          <p:nvPr>
            <p:ph idx="1"/>
          </p:nvPr>
        </p:nvSpPr>
        <p:spPr/>
        <p:txBody>
          <a:bodyPr/>
          <a:lstStyle/>
          <a:p>
            <a:pPr>
              <a:buNone/>
            </a:pPr>
            <a:r>
              <a:rPr lang="en-US" b="1" dirty="0" smtClean="0"/>
              <a:t>Conclusions</a:t>
            </a:r>
          </a:p>
          <a:p>
            <a:endParaRPr lang="en-US" dirty="0" smtClean="0"/>
          </a:p>
          <a:p>
            <a:r>
              <a:rPr lang="en-US" sz="1800" dirty="0" smtClean="0"/>
              <a:t>Findings suggest that assessment of myocardial viability does not provide incremental independent information in identifying patients with CAD and LV dysfunction who will have the greatest survival benefit from adding CABG</a:t>
            </a:r>
          </a:p>
          <a:p>
            <a:r>
              <a:rPr lang="en-US" sz="1800" smtClean="0"/>
              <a:t>Assessment </a:t>
            </a:r>
            <a:r>
              <a:rPr lang="en-US" sz="1800" dirty="0" smtClean="0"/>
              <a:t>of myocardial viability should not be the sole deciding factor in selecting the best therapy for patients in </a:t>
            </a:r>
            <a:r>
              <a:rPr lang="en-US" sz="1800" smtClean="0"/>
              <a:t>this population </a:t>
            </a:r>
            <a:endParaRPr lang="en-US" sz="1800" dirty="0" smtClean="0"/>
          </a:p>
          <a:p>
            <a:pPr>
              <a:buNone/>
            </a:pPr>
            <a:r>
              <a:rPr lang="en-US" sz="1800" dirty="0" smtClean="0"/>
              <a:t> </a:t>
            </a:r>
          </a:p>
          <a:p>
            <a:pPr>
              <a:buNone/>
            </a:pPr>
            <a:r>
              <a:rPr lang="en-US" sz="1800" b="1" dirty="0" smtClean="0"/>
              <a:t>Study Limitations</a:t>
            </a:r>
          </a:p>
          <a:p>
            <a:r>
              <a:rPr lang="en-US" sz="1800" dirty="0" smtClean="0"/>
              <a:t>Lack of randomization for viability testing</a:t>
            </a:r>
          </a:p>
          <a:p>
            <a:r>
              <a:rPr lang="en-US" sz="1800" dirty="0" smtClean="0"/>
              <a:t>the small number of patients</a:t>
            </a:r>
          </a:p>
          <a:p>
            <a:r>
              <a:rPr lang="en-US" sz="1800" dirty="0" smtClean="0"/>
              <a:t>small proportion of patients who were judged not to have substantial viability</a:t>
            </a:r>
            <a:endParaRPr lang="en-US" sz="1800" dirty="0"/>
          </a:p>
        </p:txBody>
      </p:sp>
    </p:spTree>
  </p:cSld>
  <p:clrMapOvr>
    <a:masterClrMapping/>
  </p:clrMapOvr>
</p:sld>
</file>

<file path=ppt/theme/theme1.xml><?xml version="1.0" encoding="utf-8"?>
<a:theme xmlns:a="http://schemas.openxmlformats.org/drawingml/2006/main" name="MDC Lecture Essentials">
  <a:themeElements>
    <a:clrScheme name="LectureEssential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ctureEssentials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LectureEssential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Essential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Essential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Essential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Essential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Essential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Essentials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Essential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Essential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Essential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Essential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Essential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MDC Lecture Essentials</Template>
  <TotalTime>16</TotalTime>
  <Words>315</Words>
  <Application>Microsoft Macintosh PowerPoint</Application>
  <PresentationFormat>Presentazione su schermo (4:3)</PresentationFormat>
  <Paragraphs>28</Paragraphs>
  <Slides>3</Slides>
  <Notes>0</Notes>
  <HiddenSlides>0</HiddenSlides>
  <MMClips>0</MMClips>
  <ScaleCrop>false</ScaleCrop>
  <HeadingPairs>
    <vt:vector size="4" baseType="variant">
      <vt:variant>
        <vt:lpstr>Modello struttura</vt:lpstr>
      </vt:variant>
      <vt:variant>
        <vt:i4>1</vt:i4>
      </vt:variant>
      <vt:variant>
        <vt:lpstr>Titoli diapositive</vt:lpstr>
      </vt:variant>
      <vt:variant>
        <vt:i4>3</vt:i4>
      </vt:variant>
    </vt:vector>
  </HeadingPairs>
  <TitlesOfParts>
    <vt:vector size="4" baseType="lpstr">
      <vt:lpstr>MDC Lecture Essentials</vt:lpstr>
      <vt:lpstr>STICH Substudy</vt:lpstr>
      <vt:lpstr>STICH Substudy</vt:lpstr>
      <vt:lpstr>STICH Substudy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Johnson</dc:creator>
  <cp:lastModifiedBy>Giorgio Mantovani</cp:lastModifiedBy>
  <cp:revision>4</cp:revision>
  <dcterms:created xsi:type="dcterms:W3CDTF">2011-05-18T06:15:33Z</dcterms:created>
  <dcterms:modified xsi:type="dcterms:W3CDTF">2011-05-18T06:15:53Z</dcterms:modified>
</cp:coreProperties>
</file>